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6A0BB-14E9-43C8-BFC1-83C5AA20A31D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5B71E-9581-4B9C-811D-4061A55E1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930603-921B-43E2-AB7E-5948AFB61302}" type="datetimeFigureOut">
              <a:rPr lang="ru-RU" smtClean="0"/>
              <a:pPr/>
              <a:t>05.11.2021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75E34B-7F82-47DF-80BA-705334CDF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20040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Тема:</a:t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РАБОЧЕЕ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ВРЕМЯ </a:t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Рабочее время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Время, в течение которого работник в соответствии с правилами внутреннего трудового распорядка организации и условиями трудового договора должен исполнять трудовые обязанности, а также иные периоды времени, которые в соответствии с законами и иными нормативными правовыми актами относятся к рабочему времени.</a:t>
            </a:r>
          </a:p>
          <a:p>
            <a:pPr algn="just"/>
            <a:r>
              <a:rPr lang="ru-RU" dirty="0" smtClean="0"/>
              <a:t>Нормальная продолжительность рабочего времени не может превышать 40 часов в неделю.</a:t>
            </a:r>
          </a:p>
          <a:p>
            <a:pPr algn="just"/>
            <a:r>
              <a:rPr lang="ru-RU" dirty="0" smtClean="0"/>
              <a:t>Работодатель обязан вести учет времени, фактически отработанного каждым работником.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Сокращенная продолжительность рабочего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Нормальная продолжительность рабочего времени сокращается на:</a:t>
            </a:r>
          </a:p>
          <a:p>
            <a:pPr algn="just"/>
            <a:r>
              <a:rPr lang="ru-RU" dirty="0" smtClean="0"/>
              <a:t>16 часов в неделю - для работников в возрасте до шестнадцати лет;</a:t>
            </a:r>
          </a:p>
          <a:p>
            <a:pPr algn="just"/>
            <a:r>
              <a:rPr lang="ru-RU" dirty="0" smtClean="0"/>
              <a:t>5 часов в неделю - для работников, являющихся инвалидами I или II группы;</a:t>
            </a:r>
          </a:p>
          <a:p>
            <a:pPr algn="just"/>
            <a:r>
              <a:rPr lang="ru-RU" dirty="0" smtClean="0"/>
              <a:t>4 часа в неделю - для работников в возрасте от шестнадцати до восемнадцати лет;</a:t>
            </a:r>
          </a:p>
          <a:p>
            <a:pPr algn="just"/>
            <a:r>
              <a:rPr lang="ru-RU" dirty="0" smtClean="0"/>
              <a:t>4 часа в неделю и более - для работников, занятых на работах с вредными и (или) опасными условиями труда, в порядке, установленном Правительством Российской Федерации.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Неполное рабочее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По соглашению между работником и работодателем могут устанавливаться как при приеме на работу, так и впоследствии неполный рабочий день или неполная рабочая неделя. Работодатель обязан устанавливать неполный рабочий день или неполную рабочую неделю по просьбе беременной женщины, одного из родителей (опекуна, попечителя), имеющего ребенка в возрасте до четырнадцати лет (ребенка-инвалида в возрасте до восемнадцати лет), а также лица, осуществляющего уход за больным членом семьи в соответствии с медицинским заключением.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Продолжительность работы накануне нерабочих праздничных и выходных дней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786842" cy="47091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Продолжительность рабочего дня или смены, непосредственно предшествующих нерабочему праздничному дню, уменьшается на один час.</a:t>
            </a:r>
          </a:p>
          <a:p>
            <a:pPr algn="just">
              <a:buNone/>
            </a:pPr>
            <a:r>
              <a:rPr lang="ru-RU" dirty="0" smtClean="0"/>
              <a:t>		В непрерывно действующих организациях и на отдельных видах работ, где невозможно уменьшение продолжительности работы (смены) в предпраздничный день, переработка компенсируется предоставлением работнику дополнительного времени отдыха или, с согласия работника, оплатой по нормам, установленным для сверхурочной работы.</a:t>
            </a:r>
          </a:p>
          <a:p>
            <a:pPr algn="just">
              <a:buNone/>
            </a:pPr>
            <a:r>
              <a:rPr lang="ru-RU" dirty="0" smtClean="0"/>
              <a:t>		Накануне выходных дней продолжительность работы при шестидневной рабочей неделе не может превышать пяти часов.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Работа в ночное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50072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Ночное время - </a:t>
            </a:r>
            <a:r>
              <a:rPr lang="ru-RU" sz="1600" dirty="0" err="1" smtClean="0"/>
              <a:t>время</a:t>
            </a:r>
            <a:r>
              <a:rPr lang="ru-RU" sz="1600" dirty="0" smtClean="0"/>
              <a:t> с 22 часов до 6 часов.</a:t>
            </a:r>
          </a:p>
          <a:p>
            <a:pPr algn="just"/>
            <a:r>
              <a:rPr lang="ru-RU" sz="1600" dirty="0" smtClean="0"/>
              <a:t>Продолжительность работы (смены) в ночное время сокращается на один час.</a:t>
            </a:r>
          </a:p>
          <a:p>
            <a:pPr algn="just"/>
            <a:r>
              <a:rPr lang="ru-RU" sz="1600" dirty="0" smtClean="0"/>
              <a:t>Не сокращается продолжительность работы (смены) в ночное время для работников, которым установлена сокращенная продолжительность рабочего времени, а также для работников, принятых специально для работы в ночное время, если иное не предусмотрено коллективным договором.</a:t>
            </a:r>
          </a:p>
          <a:p>
            <a:pPr algn="just"/>
            <a:r>
              <a:rPr lang="ru-RU" sz="1600" dirty="0" smtClean="0"/>
              <a:t>Продолжительность работы в ночное время уравнивается с продолжительностью работы в дневное время в тех случаях, когда это необходимо по условиям труда, а также на сменных работах при шестидневной рабочей неделе с одним выходным днем. Список указанных работ может определяться коллективным договором, локальным нормативным актом.</a:t>
            </a:r>
          </a:p>
          <a:p>
            <a:pPr algn="just"/>
            <a:r>
              <a:rPr lang="ru-RU" sz="1600" dirty="0" smtClean="0"/>
              <a:t>К работе в ночное время не допускаются: беременные женщины; работники, не достигшие возраста восемнадцати лет, за исключением лиц, участвующих в создании и (или) исполнении художественных произведений, и других категорий работников в соответствии с настоящим Кодексом и иными федеральными законами. Женщины, имеющие детей в возрасте до трех лет, инвалиды, работники, имеющие детей-инвалидов, а также работники, осуществляющие уход за больными членами их семей в соответствии с медицинским заключением, матери и отцы, воспитывающие без супруга (супруги) детей в возрасте до пяти лет, а также опекуны детей указанного возраста могут привлекаться к работе в ночное время только с их письменного согласия и при условии, если такая работа не запрещена им по состоянию здоровья в соответствии с медицинским заключением. При этом указанные работники должны быть в письменной форме ознакомлены со своим правом отказаться от работы в ночное время.</a:t>
            </a:r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рабочего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Режим рабочего времени должен предусматривать продолжительность рабочей недели (пятидневная с двумя выходными днями, шестидневная с одним выходным днем, рабочая неделя с предоставлением выходных дней по скользящему графику), работу с ненормированным рабочим днем для отдельных категорий работников, продолжительность ежедневной работы (смены), время начала и окончания работы, время перерывов в работе, число смен в сутки, чередование рабочих и нерабочих дней, которые устанавливаются коллективным договором или правилами внутреннего трудового распорядка организации.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Сменная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858280" cy="4709160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Сменная работа - </a:t>
            </a:r>
            <a:r>
              <a:rPr lang="ru-RU" sz="2200" dirty="0" err="1" smtClean="0"/>
              <a:t>работа</a:t>
            </a:r>
            <a:r>
              <a:rPr lang="ru-RU" sz="2200" dirty="0" smtClean="0"/>
              <a:t> в две, три или четыре смены - вводится в тех случаях, когда длительность производственного процесса превышает допустимую продолжительность ежедневной работы, а также в целях более эффективного использования оборудования, увеличения объема выпускаемой продукции или оказываемых услуг.</a:t>
            </a:r>
          </a:p>
          <a:p>
            <a:pPr algn="just"/>
            <a:r>
              <a:rPr lang="ru-RU" sz="2200" dirty="0" smtClean="0"/>
              <a:t>При сменной работе каждая группа работников должна производить работу в течение установленной продолжительности рабочего времени в соответствии с графиком сменности.</a:t>
            </a:r>
          </a:p>
          <a:p>
            <a:pPr algn="just"/>
            <a:r>
              <a:rPr lang="ru-RU" sz="2200" dirty="0" smtClean="0"/>
              <a:t>При составлении графиков сменности работодатель учитывает мнение представительного органа работников. Графики сменности, как правило, являются приложением к коллективному договору.</a:t>
            </a:r>
          </a:p>
          <a:p>
            <a:pPr algn="just"/>
            <a:r>
              <a:rPr lang="ru-RU" sz="2200" dirty="0" smtClean="0"/>
              <a:t>Графики сменности доводятся до сведения работников не позднее чем за один месяц до введения их в действие.</a:t>
            </a:r>
          </a:p>
          <a:p>
            <a:pPr algn="just"/>
            <a:r>
              <a:rPr lang="ru-RU" sz="2200" dirty="0" smtClean="0"/>
              <a:t>Работа в течение двух смен подряд запрещается.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Ненормированный рабочий день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643050"/>
            <a:ext cx="9144064" cy="470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Ненормированный рабочий день - особый режим работы, в соответствии с которым отдельные работники могут по распоряжению работодателя при необходимости эпизодически привлекаться к выполнению своих трудовых функций за пределами нормальной продолжительности рабочего времени. Перечень должностей работников с ненормированным рабочим днем устанавливается коллективным договором, соглашением или правилами внутреннего трудового распорядка организации.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481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Тема: РАБОЧЕЕ ВРЕМЯ  </vt:lpstr>
      <vt:lpstr>Рабочее время</vt:lpstr>
      <vt:lpstr>Сокращенная продолжительность рабочего времени</vt:lpstr>
      <vt:lpstr>Неполное рабочее время</vt:lpstr>
      <vt:lpstr>Продолжительность работы накануне нерабочих праздничных и выходных дней</vt:lpstr>
      <vt:lpstr>Работа в ночное время</vt:lpstr>
      <vt:lpstr>Режим рабочего времени</vt:lpstr>
      <vt:lpstr>Сменная работа</vt:lpstr>
      <vt:lpstr>Ненормированный рабочий день</vt:lpstr>
    </vt:vector>
  </TitlesOfParts>
  <Company>ФСБ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РАБОЧЕЕ ВРЕМЯ  и  ВРЕМЯ ОТДЫХА</dc:title>
  <dc:creator>Павел Ярышев</dc:creator>
  <cp:lastModifiedBy>User</cp:lastModifiedBy>
  <cp:revision>8</cp:revision>
  <dcterms:created xsi:type="dcterms:W3CDTF">2010-06-09T07:21:46Z</dcterms:created>
  <dcterms:modified xsi:type="dcterms:W3CDTF">2021-11-05T18:37:00Z</dcterms:modified>
</cp:coreProperties>
</file>